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5" r:id="rId2"/>
    <p:sldId id="257" r:id="rId3"/>
    <p:sldId id="258" r:id="rId4"/>
    <p:sldId id="268" r:id="rId5"/>
    <p:sldId id="267" r:id="rId6"/>
    <p:sldId id="264" r:id="rId7"/>
    <p:sldId id="266" r:id="rId8"/>
    <p:sldId id="261" r:id="rId9"/>
    <p:sldId id="272" r:id="rId10"/>
    <p:sldId id="265" r:id="rId11"/>
    <p:sldId id="269" r:id="rId12"/>
    <p:sldId id="276" r:id="rId13"/>
    <p:sldId id="274" r:id="rId14"/>
    <p:sldId id="277" r:id="rId15"/>
    <p:sldId id="263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50B2D-2988-984D-9A53-783F27912250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E4A02-77C4-174B-82F2-3D569F34FD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505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E4A02-77C4-174B-82F2-3D569F34FDCF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20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E4A02-77C4-174B-82F2-3D569F34FDC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971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3302A-6421-6B4A-AC09-C3CB74116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C8798B-E02B-0440-89AC-B00E9E5F6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ECEE0-1C66-654D-BAAD-649B80DE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127E0-C8BB-AE4E-95CF-230C2C67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088B7-BA07-E643-8A1C-75DB6994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64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F59-2E65-E849-9DFF-3967A06C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5271B4-AF62-CD4F-AA66-D75A0AC58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CCFD0-58F6-3D40-AD2E-76F30C72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7A6E4-5363-0346-849D-1C52EC11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58955-DE2B-6949-A2BF-C65047F1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83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180FEE-BF14-E54E-8ED3-362FF1DDB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755F47-5539-9043-A050-69EB4ED69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A6706-5E39-4C4F-AE83-76127E96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9336E-994C-BF4F-B7D4-9F755053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83FAD-CCEB-FD4D-9681-785F1459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623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A3F62-1F47-AC44-9270-2D71819B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FA5BD-33DA-FE4B-A3C9-E72A92AF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56828-95D7-6849-BD0E-F12B393C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71427-33CE-2842-BF9B-B108E21E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6D427-D925-604E-9FEA-A6FE0418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4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269E-20F8-D14A-9587-4E5CC8CA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4861C-D1D1-734C-95CA-85603C17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5CB94-983D-6941-959F-D5E326E0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A766F-D7AC-7345-A48E-7A8AA1C9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1AB76-1E22-CB47-AF04-4DCC02F0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784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50044-4C05-FD41-8525-9E5C6A75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F5767-2B4F-E148-BBD6-E97B7E290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179037-27E7-B048-A700-ECE3577F1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EEC4A-A6B0-F749-937B-975D10E74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BDE8E-C814-5742-8EBD-EE3B095D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97BF8-543A-DD4D-8240-441FA6E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614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FF7BF-FCC7-E643-9EB1-B4DC14EA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6F337-539F-4643-96EE-EAEAB1A7E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1DE57-A2EA-9D48-957F-ACE3C0E2B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AC80C-6BE1-8444-8280-F61B8A75B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D0F877-3C32-1344-8446-1B014849C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A2F0D7-CE0E-B44C-8990-9BED84C0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48F005-817E-074F-AD1F-F61CDC24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E3CA32-4723-4D41-A3ED-1A5E1F97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626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1AC64-8F5F-7548-A813-453FFAAE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22112B-EAE6-A642-B0E9-8BBC1F1C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FAD3EC-34C8-9C47-B46C-264E9F70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120B15-4EF4-2E4D-A025-2B30F585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66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FBCF1D-448F-7142-A34D-035DF95B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CFC714-80BE-DE4A-A1B6-2A102138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6D883-AAE0-654A-A604-4176BA48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57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5D355-7CCB-C54F-9E65-AA4E5A76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162A4-3CA0-BF4D-BB38-6C0F27E7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049FC-4569-7A47-80FF-A14B2531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E367C8-7702-C543-A8EB-F37FF039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26B524-CC22-2A44-80A9-2CDE605D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136B3B-DAC0-834D-A8F5-A7B8F0BB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850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F6971-0EEA-C44F-8522-B1D56D7B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5BE825-0468-4541-80DF-A465BD18F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DDD4CC-36A3-3C46-AD1D-652B7D9D8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C18A6-AD94-5748-B807-E558D3BB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CA9DD4-C611-5A4B-BB3B-7BC1DE38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1C13FE-F960-A741-93A2-079437E1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20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6675EF-B636-4547-B9F9-903A2900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6F58E-6333-904A-93C5-A0D1B967D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6AB76-CE47-774E-9725-E7686E4FF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3CE09-89AF-5D46-AC1F-37DA9207F59A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C05C6-D934-7343-BA98-E2F98F313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3335-9A70-DA43-BD2C-38067C84A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4F4C-04C6-AD41-8F16-4707285404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056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39B04-F2F2-3B47-A4B7-C0FAE65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논문</a:t>
            </a:r>
            <a:r>
              <a:rPr kumimoji="1" lang="ko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분석 팀</a:t>
            </a:r>
            <a:br>
              <a:rPr kumimoji="1" lang="en-US" altLang="ko-KR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논문 텍스트 </a:t>
            </a:r>
            <a:r>
              <a:rPr kumimoji="1"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Doc2vec </a:t>
            </a:r>
            <a:r>
              <a:rPr kumimoji="1"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및 기술 분류  </a:t>
            </a:r>
            <a:endParaRPr kumimoji="1" lang="ko-Kore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4FA4F-A228-0C42-AB85-9804C0020153}"/>
              </a:ext>
            </a:extLst>
          </p:cNvPr>
          <p:cNvSpPr txBox="1"/>
          <p:nvPr/>
        </p:nvSpPr>
        <p:spPr>
          <a:xfrm>
            <a:off x="10031104" y="4394579"/>
            <a:ext cx="1705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김인조</a:t>
            </a:r>
            <a:endParaRPr kumimoji="1" lang="en-US" altLang="ko-Kore-KR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진소연</a:t>
            </a:r>
            <a:endParaRPr kumimoji="1" lang="en-US" altLang="ko-Kore-KR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최재명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7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923365-1DA1-AA4B-8BD8-929E5C2CD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054691"/>
              </p:ext>
            </p:extLst>
          </p:nvPr>
        </p:nvGraphicFramePr>
        <p:xfrm>
          <a:off x="223481" y="462280"/>
          <a:ext cx="11745037" cy="59334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06757">
                  <a:extLst>
                    <a:ext uri="{9D8B030D-6E8A-4147-A177-3AD203B41FA5}">
                      <a16:colId xmlns:a16="http://schemas.microsoft.com/office/drawing/2014/main" val="1267198124"/>
                    </a:ext>
                  </a:extLst>
                </a:gridCol>
                <a:gridCol w="3791257">
                  <a:extLst>
                    <a:ext uri="{9D8B030D-6E8A-4147-A177-3AD203B41FA5}">
                      <a16:colId xmlns:a16="http://schemas.microsoft.com/office/drawing/2014/main" val="1087230519"/>
                    </a:ext>
                  </a:extLst>
                </a:gridCol>
                <a:gridCol w="1484452">
                  <a:extLst>
                    <a:ext uri="{9D8B030D-6E8A-4147-A177-3AD203B41FA5}">
                      <a16:colId xmlns:a16="http://schemas.microsoft.com/office/drawing/2014/main" val="1455075680"/>
                    </a:ext>
                  </a:extLst>
                </a:gridCol>
                <a:gridCol w="3213563">
                  <a:extLst>
                    <a:ext uri="{9D8B030D-6E8A-4147-A177-3AD203B41FA5}">
                      <a16:colId xmlns:a16="http://schemas.microsoft.com/office/drawing/2014/main" val="3289417311"/>
                    </a:ext>
                  </a:extLst>
                </a:gridCol>
                <a:gridCol w="2349008">
                  <a:extLst>
                    <a:ext uri="{9D8B030D-6E8A-4147-A177-3AD203B41FA5}">
                      <a16:colId xmlns:a16="http://schemas.microsoft.com/office/drawing/2014/main" val="3082333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순번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클러스터 명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노드 수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주요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키워드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관련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전공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2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Tissue engineering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Cell, hydrogel,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nmr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33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Drought forecasting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Rainfall, water, climates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환경공학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08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Electrochemistry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126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Carbon, energy, electrochemical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0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Deep learning application and simulation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Neural, signal, cell, deep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전분야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29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Battery design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141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Chemical, electrochemical, material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07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Energy control system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149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Voltage, grid, power, railway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에너지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76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Wireless communication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Antenna,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ghz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bandwith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wireless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전자공학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1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Polymer engineering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Polymer, substrate, material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7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Saftey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engineering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Strength, crack, test, tensile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안전공학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064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Optimization and Economic engineering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Market, government, economic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산업공학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3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Security for IoT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Internet, thing, security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컴퓨터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80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physiology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Cell, protein, acid, food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화공생명공학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78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Chemical detection and classification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235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Sample,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chemosensor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uv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1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Object detection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Object, sensor, convolution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컴퓨터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46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Explanable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AI and application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Machine, autoencoder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컴퓨터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40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5022-E249-2041-B775-AD5435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분야 분류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(7/9)</a:t>
            </a:r>
            <a:b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LDA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9B0C217-B35D-9F4C-9741-0653D18B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LDA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모델을 사용하여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Title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과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Abstract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토픽을 추출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토픽 수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[15,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30]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개로 나누어 토픽 모델링 진행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검증 결과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ko-Kore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4060F23-9CB5-1E4C-96F0-074B0363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84300"/>
              </p:ext>
            </p:extLst>
          </p:nvPr>
        </p:nvGraphicFramePr>
        <p:xfrm>
          <a:off x="3069967" y="3623503"/>
          <a:ext cx="4307016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53508">
                  <a:extLst>
                    <a:ext uri="{9D8B030D-6E8A-4147-A177-3AD203B41FA5}">
                      <a16:colId xmlns:a16="http://schemas.microsoft.com/office/drawing/2014/main" val="2405939428"/>
                    </a:ext>
                  </a:extLst>
                </a:gridCol>
                <a:gridCol w="2153508">
                  <a:extLst>
                    <a:ext uri="{9D8B030D-6E8A-4147-A177-3AD203B41FA5}">
                      <a16:colId xmlns:a16="http://schemas.microsoft.com/office/drawing/2014/main" val="165878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토픽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50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0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62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8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5022-E249-2041-B775-AD5435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분야 분류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(8/9)</a:t>
            </a:r>
            <a:b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LDA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TSNE 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시각화</a:t>
            </a: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F98E7F-5B91-5648-9FDF-6AD5878B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95" y="1600093"/>
            <a:ext cx="7317809" cy="4526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6880A8-3D27-7146-84A2-B4E4B4009FE5}"/>
              </a:ext>
            </a:extLst>
          </p:cNvPr>
          <p:cNvSpPr txBox="1"/>
          <p:nvPr/>
        </p:nvSpPr>
        <p:spPr>
          <a:xfrm>
            <a:off x="4711453" y="6159899"/>
            <a:ext cx="26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Topic 30</a:t>
            </a:r>
            <a:r>
              <a:rPr kumimoji="1" lang="ko-Kore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로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LDA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후 시각화</a:t>
            </a:r>
            <a:endParaRPr kumimoji="1" lang="ko-Kore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65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76374658-EF62-A440-897A-7E386F846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240616"/>
              </p:ext>
            </p:extLst>
          </p:nvPr>
        </p:nvGraphicFramePr>
        <p:xfrm>
          <a:off x="223481" y="428119"/>
          <a:ext cx="11745037" cy="593635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06757">
                  <a:extLst>
                    <a:ext uri="{9D8B030D-6E8A-4147-A177-3AD203B41FA5}">
                      <a16:colId xmlns:a16="http://schemas.microsoft.com/office/drawing/2014/main" val="1267198124"/>
                    </a:ext>
                  </a:extLst>
                </a:gridCol>
                <a:gridCol w="3268767">
                  <a:extLst>
                    <a:ext uri="{9D8B030D-6E8A-4147-A177-3AD203B41FA5}">
                      <a16:colId xmlns:a16="http://schemas.microsoft.com/office/drawing/2014/main" val="1087230519"/>
                    </a:ext>
                  </a:extLst>
                </a:gridCol>
                <a:gridCol w="1322173">
                  <a:extLst>
                    <a:ext uri="{9D8B030D-6E8A-4147-A177-3AD203B41FA5}">
                      <a16:colId xmlns:a16="http://schemas.microsoft.com/office/drawing/2014/main" val="1455075680"/>
                    </a:ext>
                  </a:extLst>
                </a:gridCol>
                <a:gridCol w="3898332">
                  <a:extLst>
                    <a:ext uri="{9D8B030D-6E8A-4147-A177-3AD203B41FA5}">
                      <a16:colId xmlns:a16="http://schemas.microsoft.com/office/drawing/2014/main" val="3289417311"/>
                    </a:ext>
                  </a:extLst>
                </a:gridCol>
                <a:gridCol w="2349008">
                  <a:extLst>
                    <a:ext uri="{9D8B030D-6E8A-4147-A177-3AD203B41FA5}">
                      <a16:colId xmlns:a16="http://schemas.microsoft.com/office/drawing/2014/main" val="3082333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순번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토픽 명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문서 수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주요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키워드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관련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전공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2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Biotechnology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track, shell, acid  plate, stiffness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화학생명공학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33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Battery of </a:t>
                      </a:r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chemisty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membrane, energy, battery,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ion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08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Security for IoT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iot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smart, security, internet, thing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컴퓨터공학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0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Health for life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antioxidant, cell, cognitive, pressure, fruit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생명공학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29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Eco-friendly energy engineering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Energy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power, carbon, willingness, renewable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기계공학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07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Eco-friendly technology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cell, surface, acid, fuel, effect, energy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전기화학생명공학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76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Technology of biofuel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glucose, cell, </a:t>
                      </a:r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tio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carbon, power, catalyst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11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Saftey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engineering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strain, film, surface, material, crack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기계공학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7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Climate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prediction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water, rainfall, climate, drought, temperature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환경공학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064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Dynamics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strength, cu, material, </a:t>
                      </a:r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bondin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기계공학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3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Chemical detection and classification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chemosensor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fluorescence, fluorescent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80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Semiconductor engineering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film, cu, oxide, cell, property, adsorption, pb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78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Power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engineering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power, voltage, dc, energy, converter, image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전자공학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180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Wireless communication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antenna, band, mesoporous, nanoparticles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전자공학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464034"/>
                  </a:ext>
                </a:extLst>
              </a:tr>
              <a:tr h="37375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Smart grid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1" i="0" u="none" strike="noStrike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grid, memory,  voltage, state, al, </a:t>
                      </a:r>
                      <a:r>
                        <a:rPr lang="e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aln</a:t>
                      </a:r>
                      <a:r>
                        <a:rPr lang="e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inverter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에너지공학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40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36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5022-E249-2041-B775-AD5435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결과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도출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9B0C217-B35D-9F4C-9741-0653D18B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2019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~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2020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년 서울과학기술대학교의 주요 연구 분야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배터리 공학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반도체 도핑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IoT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보안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가뭄 예측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전기화학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클러스터를 수동으로 확인한 결과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동일한 클러스터라도 다양한 주제가 존재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 내에서 추가적인 분류작업을 거쳐야할 </a:t>
            </a:r>
            <a:r>
              <a:rPr kumimoji="1"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필요를 느낌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>
              <a:buNone/>
            </a:pP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ko-Kore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4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1F78C63-F76E-FE4D-99C2-56BBDE5B4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00886"/>
              </p:ext>
            </p:extLst>
          </p:nvPr>
        </p:nvGraphicFramePr>
        <p:xfrm>
          <a:off x="230306" y="1172073"/>
          <a:ext cx="11506767" cy="537885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835589">
                  <a:extLst>
                    <a:ext uri="{9D8B030D-6E8A-4147-A177-3AD203B41FA5}">
                      <a16:colId xmlns:a16="http://schemas.microsoft.com/office/drawing/2014/main" val="3031956398"/>
                    </a:ext>
                  </a:extLst>
                </a:gridCol>
                <a:gridCol w="3835589">
                  <a:extLst>
                    <a:ext uri="{9D8B030D-6E8A-4147-A177-3AD203B41FA5}">
                      <a16:colId xmlns:a16="http://schemas.microsoft.com/office/drawing/2014/main" val="2032961206"/>
                    </a:ext>
                  </a:extLst>
                </a:gridCol>
                <a:gridCol w="3835589">
                  <a:extLst>
                    <a:ext uri="{9D8B030D-6E8A-4147-A177-3AD203B41FA5}">
                      <a16:colId xmlns:a16="http://schemas.microsoft.com/office/drawing/2014/main" val="35201341"/>
                    </a:ext>
                  </a:extLst>
                </a:gridCol>
              </a:tblGrid>
              <a:tr h="61962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타겟</a:t>
                      </a:r>
                      <a:r>
                        <a:rPr lang="ko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논문 </a:t>
                      </a:r>
                      <a:endParaRPr lang="ko-Kore-KR" altLang="en-US" sz="16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유사한</a:t>
                      </a:r>
                      <a:r>
                        <a:rPr lang="ko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논문</a:t>
                      </a:r>
                      <a:endParaRPr lang="ko-Kore-KR" altLang="en-US" sz="16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유사하지</a:t>
                      </a:r>
                      <a:r>
                        <a:rPr lang="ko-KR" altLang="en-US" sz="16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않은 논문 </a:t>
                      </a:r>
                      <a:endParaRPr lang="ko-Kore-KR" altLang="en-US" sz="16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37576"/>
                  </a:ext>
                </a:extLst>
              </a:tr>
              <a:tr h="1042876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Topic analysis for the fourth industrial revolution using LDA and centrality analysis in Korea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Automated classification of patents: A topic modeling approach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Improving the stability of lycopene from chemical degradation in model beverage emulsions: Impact of hydrophilic group size of emulsifier and antioxidant polarity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684555"/>
                  </a:ext>
                </a:extLst>
              </a:tr>
              <a:tr h="916707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Mask-Soft Filter Pruning for Lightweight CNN Inference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Mixture of Deterministic and Stochastic Quantization Schemes for Lightweight CNN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The fruit of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acanthopanax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senticosus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harms improves arterial stiffness and blood pressure: A randomized, placebo-controlled trial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618736"/>
                  </a:ext>
                </a:extLst>
              </a:tr>
              <a:tr h="662066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4D printing using anisotropic thermal deformation of 3D-printed thermoplastic parts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 3D-printed metal column for micro gas chromatography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Analysis of Electromagnetic Waves Attenuation for Underwater Localization in Structured Environments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659095"/>
                  </a:ext>
                </a:extLst>
              </a:tr>
              <a:tr h="662066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 high-throughput and power-efficient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fpga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implementation of yolo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cnn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for object detection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Large-margin learning of Cox proportional hazard models for survival analysis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High-resolution climate projections for a densely populated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mediterranean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region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76851"/>
                  </a:ext>
                </a:extLst>
              </a:tr>
              <a:tr h="813444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 deep learning-based IoT-oriented infrastructure for secure smart City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BLOCIS: Blockchain-based cyber threat intelligence sharing framework for sybil-resistance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Hydrogenerated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black titanium dioxide-embedded conducting polymer for boosting electron flow in perovskite devices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521905"/>
                  </a:ext>
                </a:extLst>
              </a:tr>
              <a:tr h="662066"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Staircase echo-channel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acoustofluidic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device for cell position control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 continuous-flow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acoustofluidic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cytometer for single-cell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mechanotyping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Real-time control architecture based on </a:t>
                      </a:r>
                      <a:r>
                        <a:rPr lang="en" altLang="ko-Kore-KR" sz="1100" b="1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Xenomai</a:t>
                      </a:r>
                      <a:r>
                        <a:rPr lang="en" altLang="ko-Kore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using ROS packages for a service robot</a:t>
                      </a:r>
                      <a:endParaRPr lang="ko-Kore-KR" altLang="en-US" sz="11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0943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78EF49AE-AA0F-E343-B41D-AF9FEF19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Appendix : </a:t>
            </a:r>
            <a:r>
              <a:rPr kumimoji="1"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검증용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논문 </a:t>
            </a:r>
            <a:endParaRPr kumimoji="1" lang="ko-Kore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8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33803-6577-714E-8DF6-8D94AF70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Doc2vec </a:t>
            </a:r>
            <a:r>
              <a:rPr kumimoji="1"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임베딩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(1/3)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b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실험 </a:t>
            </a:r>
            <a:r>
              <a:rPr kumimoji="1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셋업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CF283-E906-5345-8B4B-B916B018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size : [16, 32, 64, 128]</a:t>
            </a:r>
          </a:p>
          <a:p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Epochs :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[100,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500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]</a:t>
            </a:r>
            <a:endParaRPr kumimoji="1"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Learning rate : 0.0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25</a:t>
            </a:r>
            <a:endParaRPr kumimoji="1"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Window : 10</a:t>
            </a:r>
          </a:p>
          <a:p>
            <a:r>
              <a:rPr kumimoji="1" lang="en-US" altLang="ko-Kore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Min_counts</a:t>
            </a:r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: 5</a:t>
            </a:r>
            <a:endParaRPr kumimoji="1" lang="ko-Kore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25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C1ACB9-D27B-0647-A9E0-C7073FD03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5638"/>
              </p:ext>
            </p:extLst>
          </p:nvPr>
        </p:nvGraphicFramePr>
        <p:xfrm>
          <a:off x="2397212" y="4439817"/>
          <a:ext cx="6664902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21634">
                  <a:extLst>
                    <a:ext uri="{9D8B030D-6E8A-4147-A177-3AD203B41FA5}">
                      <a16:colId xmlns:a16="http://schemas.microsoft.com/office/drawing/2014/main" val="3621407730"/>
                    </a:ext>
                  </a:extLst>
                </a:gridCol>
                <a:gridCol w="2221634">
                  <a:extLst>
                    <a:ext uri="{9D8B030D-6E8A-4147-A177-3AD203B41FA5}">
                      <a16:colId xmlns:a16="http://schemas.microsoft.com/office/drawing/2014/main" val="3137517749"/>
                    </a:ext>
                  </a:extLst>
                </a:gridCol>
                <a:gridCol w="2221634">
                  <a:extLst>
                    <a:ext uri="{9D8B030D-6E8A-4147-A177-3AD203B41FA5}">
                      <a16:colId xmlns:a16="http://schemas.microsoft.com/office/drawing/2014/main" val="657576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Embedding size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Epochs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정답 </a:t>
                      </a:r>
                      <a:r>
                        <a:rPr lang="ko-KR" altLang="en-US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갯수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16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51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32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128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100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3178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FB0125A-7EBE-D646-ACBC-D62038D4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Doc2vec </a:t>
            </a:r>
            <a:r>
              <a:rPr kumimoji="1" lang="ko-Kore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임베딩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(2/3)</a:t>
            </a:r>
            <a:br>
              <a:rPr kumimoji="1" lang="en-US" altLang="ko-Kore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평가용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데이터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BC77F15-D622-B644-A82A-161CE8499010}"/>
              </a:ext>
            </a:extLst>
          </p:cNvPr>
          <p:cNvSpPr/>
          <p:nvPr/>
        </p:nvSpPr>
        <p:spPr>
          <a:xfrm>
            <a:off x="1815152" y="2661313"/>
            <a:ext cx="5472752" cy="13647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C5A65-5720-DE4B-B5D6-EF262F89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012" y="1690688"/>
            <a:ext cx="10515600" cy="2594709"/>
          </a:xfrm>
        </p:spPr>
        <p:txBody>
          <a:bodyPr>
            <a:normAutofit/>
          </a:bodyPr>
          <a:lstStyle/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평가용 데이터 선정</a:t>
            </a:r>
            <a:endParaRPr kumimoji="1" lang="en-US" altLang="ko-Kore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en-US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개의 논문을 선정 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ore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직접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Abstract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를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읽고 이와 유사한 연구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유사하지 않은 연구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선정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타겟 논문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유사한 논문의 유사도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&gt;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타겟 논문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비유사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논문의 유사도 인 경우 제대로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임베딩이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되었다고 판단  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endParaRPr kumimoji="1"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ore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평가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결과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임베딩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길이가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32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일때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가장 좋은 성능을 보임 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본 데이터는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1400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여개의 소규모 데이터이므로 너무 큰 </a:t>
            </a:r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임베딩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사이즈는 오히려 성능을 저하시킴</a:t>
            </a:r>
            <a:endParaRPr kumimoji="1"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6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0125A-7EBE-D646-ACBC-D62038D4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Doc2vec </a:t>
            </a:r>
            <a:r>
              <a:rPr kumimoji="1" lang="ko-Kore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임베딩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(3/3)</a:t>
            </a:r>
            <a:br>
              <a:rPr kumimoji="1" lang="en-US" altLang="ko-Kore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TSNE </a:t>
            </a:r>
            <a:r>
              <a:rPr kumimoji="1" lang="ko-Kore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A564D9-2123-F642-B4B5-87238FEF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99" y="1690688"/>
            <a:ext cx="7664645" cy="458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8224B1-4959-7B4F-A9F6-C5870C4520DA}"/>
              </a:ext>
            </a:extLst>
          </p:cNvPr>
          <p:cNvSpPr txBox="1"/>
          <p:nvPr/>
        </p:nvSpPr>
        <p:spPr>
          <a:xfrm>
            <a:off x="4479705" y="6403322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TSNE with K means clustering</a:t>
            </a:r>
            <a:endParaRPr kumimoji="1" lang="ko-Kore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3CC542-B519-7A41-86F7-1FBF21659BD3}"/>
              </a:ext>
            </a:extLst>
          </p:cNvPr>
          <p:cNvSpPr/>
          <p:nvPr/>
        </p:nvSpPr>
        <p:spPr>
          <a:xfrm>
            <a:off x="1655805" y="4090085"/>
            <a:ext cx="3842952" cy="172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F45022-E249-2041-B775-AD5435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분야 분류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(1/9)</a:t>
            </a:r>
            <a:b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커뮤니티 탐지 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9B0C217-B35D-9F4C-9741-0653D18BC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ore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Gephi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에서 제공하는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Louvain method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사용하여 커뮤니티 탐지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커뮤니티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30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정도로 분류하기 위해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resolution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감소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그러나 그로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인해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노드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1~2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개인 소규모 커뮤니티가 다수 생성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노드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10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이상의 유의미한 커뮤니티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14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ore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ore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검증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결과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전체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쌍 데이터 중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쌍이 같은 커뮤니티로 묶임 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분류 결과가 좋지 못하므로 향후 개선 방안을 고려할 필요가 있음</a:t>
            </a:r>
            <a:endParaRPr kumimoji="1" lang="ko-Kore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84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5022-E249-2041-B775-AD5435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</a:t>
            </a:r>
            <a:r>
              <a: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분야 분류 </a:t>
            </a:r>
            <a:r>
              <a:rPr kumimoji="1"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(2/9)</a:t>
            </a:r>
            <a:b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커뮤니티 탐지 </a:t>
            </a: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: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네트워크</a:t>
            </a:r>
            <a:r>
              <a:rPr kumimoji="1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시각화 </a:t>
            </a:r>
            <a:endParaRPr kumimoji="1" lang="ko-Kore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5F845-4084-E447-9EFA-09F90135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56" y="1565259"/>
            <a:ext cx="7111842" cy="52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CE27344-A47A-5844-8CD0-A1A980740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20753"/>
              </p:ext>
            </p:extLst>
          </p:nvPr>
        </p:nvGraphicFramePr>
        <p:xfrm>
          <a:off x="295700" y="574040"/>
          <a:ext cx="11600599" cy="5562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76043">
                  <a:extLst>
                    <a:ext uri="{9D8B030D-6E8A-4147-A177-3AD203B41FA5}">
                      <a16:colId xmlns:a16="http://schemas.microsoft.com/office/drawing/2014/main" val="3548144082"/>
                    </a:ext>
                  </a:extLst>
                </a:gridCol>
                <a:gridCol w="4260231">
                  <a:extLst>
                    <a:ext uri="{9D8B030D-6E8A-4147-A177-3AD203B41FA5}">
                      <a16:colId xmlns:a16="http://schemas.microsoft.com/office/drawing/2014/main" val="3411485854"/>
                    </a:ext>
                  </a:extLst>
                </a:gridCol>
                <a:gridCol w="1342032">
                  <a:extLst>
                    <a:ext uri="{9D8B030D-6E8A-4147-A177-3AD203B41FA5}">
                      <a16:colId xmlns:a16="http://schemas.microsoft.com/office/drawing/2014/main" val="136141620"/>
                    </a:ext>
                  </a:extLst>
                </a:gridCol>
                <a:gridCol w="3085050">
                  <a:extLst>
                    <a:ext uri="{9D8B030D-6E8A-4147-A177-3AD203B41FA5}">
                      <a16:colId xmlns:a16="http://schemas.microsoft.com/office/drawing/2014/main" val="961273333"/>
                    </a:ext>
                  </a:extLst>
                </a:gridCol>
                <a:gridCol w="1837243">
                  <a:extLst>
                    <a:ext uri="{9D8B030D-6E8A-4147-A177-3AD203B41FA5}">
                      <a16:colId xmlns:a16="http://schemas.microsoft.com/office/drawing/2014/main" val="57442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순번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커뮤니티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명 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비율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en-US" altLang="ko-KR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(%)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주요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키워드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관련</a:t>
                      </a:r>
                      <a:r>
                        <a:rPr lang="ko-KR" altLang="en-US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전공</a:t>
                      </a:r>
                      <a:endParaRPr lang="ko-Kore-KR" altLang="en-US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94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Semiconductor manufacturing process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6.66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Film, carbon, doped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81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Energy control system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.93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Control, power, voltage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전자공학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Security for IoT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9.52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IoT, 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data, security, blockchain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컴퓨터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6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Biological antioxidant activities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.04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Antioxidant, activity, acid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생명공학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297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Thermodynamics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.43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Flow, temperature, material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30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Chemical image detection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8.09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Detection, image,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zn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공학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 컴퓨터 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1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Economic engineering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7.68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Energy,  risk, value, public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산업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공학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91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The strength of material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7.48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Strength, concrete, crack, steel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재료</a:t>
                      </a:r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공학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08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Data modeling 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6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.59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Model, data, method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산업공학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90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9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Wireless communication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.94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Antenna,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ghz</a:t>
                      </a:r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, band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전자공학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32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Climates change prediction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3.40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Rainfall, climate,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gcms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환경공학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63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Plasma bonding of CU/AIN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.13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Bonding, plasma, cu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화학공학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93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Climates dynamics and fluid mechanics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0.95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Jet, fluid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환경공학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67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1</a:t>
                      </a:r>
                      <a:r>
                        <a:rPr lang="en-US" altLang="ko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Performance of waterproofing material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0.48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Waterproofing, </a:t>
                      </a:r>
                      <a:r>
                        <a:rPr lang="en-US" altLang="ko-Kore-KR" sz="1400" b="1" i="0" dirty="0" err="1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wds</a:t>
                      </a:r>
                      <a:endParaRPr lang="ko-Kore-KR" altLang="en-US" sz="1400" b="1" i="0" dirty="0"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i="0" dirty="0"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재료공학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66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57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8497B-1BF8-1D46-9FF9-EFCBE9C9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분야 분류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(4/9)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클러스터링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FD06C5-B0AB-C240-9770-B7E378E6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1" y="3647810"/>
            <a:ext cx="4319767" cy="2681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FF2910-176E-B540-B75C-974298E8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54" y="3609477"/>
            <a:ext cx="4509446" cy="288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20959-B303-DF4C-9FF1-023CD60BDAB7}"/>
              </a:ext>
            </a:extLst>
          </p:cNvPr>
          <p:cNvSpPr txBox="1"/>
          <p:nvPr/>
        </p:nvSpPr>
        <p:spPr>
          <a:xfrm>
            <a:off x="1417346" y="6411038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 분포</a:t>
            </a:r>
            <a:r>
              <a:rPr kumimoji="1" lang="en-US" altLang="ko-Kore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with K means clustering</a:t>
            </a:r>
            <a:endParaRPr kumimoji="1" lang="ko-Kore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0E05C-BF7D-C84A-8505-90A37E31CC24}"/>
              </a:ext>
            </a:extLst>
          </p:cNvPr>
          <p:cNvSpPr txBox="1"/>
          <p:nvPr/>
        </p:nvSpPr>
        <p:spPr>
          <a:xfrm>
            <a:off x="7203959" y="6438124"/>
            <a:ext cx="409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 분포</a:t>
            </a:r>
            <a:r>
              <a:rPr kumimoji="1" lang="en-US" altLang="ko-Kore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with Spherical K means clustering</a:t>
            </a:r>
            <a:endParaRPr kumimoji="1" lang="ko-Kore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C8BFCE0-7567-2A4F-8AF0-4B9852A83394}"/>
              </a:ext>
            </a:extLst>
          </p:cNvPr>
          <p:cNvSpPr/>
          <p:nvPr/>
        </p:nvSpPr>
        <p:spPr>
          <a:xfrm>
            <a:off x="1951416" y="2866029"/>
            <a:ext cx="8598303" cy="122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370A1-8A28-314D-A23C-AD8E97B0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본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프로젝트에서는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Spherical </a:t>
            </a:r>
            <a:r>
              <a:rPr kumimoji="1"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대신 </a:t>
            </a:r>
            <a:r>
              <a:rPr kumimoji="1"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clustering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모델을 사용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en-US" altLang="ko-Kore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Spherical </a:t>
            </a:r>
            <a:r>
              <a:rPr kumimoji="1" lang="en-US" altLang="ko-Kore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는 대규모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sparse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벡터의 클러스터링에 주로 사용되는 알고리즘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본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toy example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은 문서 수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1400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여개로 상대적으로 소규모 데이터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lvl="1"/>
            <a:r>
              <a:rPr kumimoji="1" lang="ko-Kore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또한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본 연구의 데이터는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doc2vec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기반의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dense vector 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이므로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spherical </a:t>
            </a:r>
            <a:r>
              <a:rPr kumimoji="1"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보다는 </a:t>
            </a:r>
            <a:r>
              <a:rPr kumimoji="1"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 더 적합하다고 판단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클러스터링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후 분포를 확인한 결과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Spherical k means 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클러스터링은 특정 클러스터에 데이터가 몰리는 것을 확인 </a:t>
            </a:r>
            <a:endParaRPr kumimoji="1"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57200" lvl="1" indent="0">
              <a:buNone/>
            </a:pPr>
            <a:endParaRPr kumimoji="1" lang="ko-Kore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25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8497B-1BF8-1D46-9FF9-EFCBE9C9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연구 분야 분류 </a:t>
            </a:r>
            <a:r>
              <a:rPr kumimoji="1"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(5/9)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</a:br>
            <a:r>
              <a:rPr kumimoji="1"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클러스터링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: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검증 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370A1-8A28-314D-A23C-AD8E97B0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검증 데이터로 확인 결과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 </a:t>
            </a:r>
            <a:r>
              <a:rPr kumimoji="1"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kmeans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clustering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 더 좋은 분류 결과를 보임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다만 이 역시도 잘 분류되었다고 말할 수 없고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클러스터링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성능을 올릴 필요가 있음  </a:t>
            </a:r>
            <a:endParaRPr kumimoji="1"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57200" lvl="1" indent="0">
              <a:buNone/>
            </a:pPr>
            <a:endParaRPr kumimoji="1" lang="ko-Kore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806FDE4-311C-5643-96F2-E50226062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665"/>
              </p:ext>
            </p:extLst>
          </p:nvPr>
        </p:nvGraphicFramePr>
        <p:xfrm>
          <a:off x="1725307" y="2848716"/>
          <a:ext cx="7800831" cy="206447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00277">
                  <a:extLst>
                    <a:ext uri="{9D8B030D-6E8A-4147-A177-3AD203B41FA5}">
                      <a16:colId xmlns:a16="http://schemas.microsoft.com/office/drawing/2014/main" val="1780875311"/>
                    </a:ext>
                  </a:extLst>
                </a:gridCol>
                <a:gridCol w="2600277">
                  <a:extLst>
                    <a:ext uri="{9D8B030D-6E8A-4147-A177-3AD203B41FA5}">
                      <a16:colId xmlns:a16="http://schemas.microsoft.com/office/drawing/2014/main" val="1093939708"/>
                    </a:ext>
                  </a:extLst>
                </a:gridCol>
                <a:gridCol w="2600277">
                  <a:extLst>
                    <a:ext uri="{9D8B030D-6E8A-4147-A177-3AD203B41FA5}">
                      <a16:colId xmlns:a16="http://schemas.microsoft.com/office/drawing/2014/main" val="82400918"/>
                    </a:ext>
                  </a:extLst>
                </a:gridCol>
              </a:tblGrid>
              <a:tr h="688159">
                <a:tc>
                  <a:txBody>
                    <a:bodyPr/>
                    <a:lstStyle/>
                    <a:p>
                      <a:pPr algn="ctr"/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K means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Spherical K means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00832"/>
                  </a:ext>
                </a:extLst>
              </a:tr>
              <a:tr h="6881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# of cluster 15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34228"/>
                  </a:ext>
                </a:extLst>
              </a:tr>
              <a:tr h="6881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# of cluster 30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3</a:t>
                      </a:r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</a:rPr>
                        <a:t>2/6</a:t>
                      </a:r>
                      <a:endParaRPr lang="ko-Kore-KR" altLang="en-US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16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1258</Words>
  <Application>Microsoft Macintosh PowerPoint</Application>
  <PresentationFormat>와이드스크린</PresentationFormat>
  <Paragraphs>362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NanumSquare Bold</vt:lpstr>
      <vt:lpstr>NanumSquare ExtraBold</vt:lpstr>
      <vt:lpstr>Arial</vt:lpstr>
      <vt:lpstr>Calibri</vt:lpstr>
      <vt:lpstr>Calibri Light</vt:lpstr>
      <vt:lpstr>Office 테마</vt:lpstr>
      <vt:lpstr>논문 분석 팀 논문 텍스트 Doc2vec 및 기술 분류  </vt:lpstr>
      <vt:lpstr>Doc2vec 임베딩 (1/3)  실험 셋업</vt:lpstr>
      <vt:lpstr>Doc2vec 임베딩 (2/3) 평가용 데이터 </vt:lpstr>
      <vt:lpstr>Doc2vec 임베딩 (3/3) TSNE 시각화</vt:lpstr>
      <vt:lpstr>연구 분야 분류 (1/9) 커뮤니티 탐지  </vt:lpstr>
      <vt:lpstr>연구 분야 분류 (2/9) 커뮤니티 탐지 : 네트워크 시각화 </vt:lpstr>
      <vt:lpstr>PowerPoint 프레젠테이션</vt:lpstr>
      <vt:lpstr>연구 분야 분류 (4/9) 클러스터링</vt:lpstr>
      <vt:lpstr>연구 분야 분류 (5/9) 클러스터링 : 검증 </vt:lpstr>
      <vt:lpstr>PowerPoint 프레젠테이션</vt:lpstr>
      <vt:lpstr>연구 분야 분류 (7/9) LDA </vt:lpstr>
      <vt:lpstr>연구 분야 분류 (8/9) LDA : TSNE 시각화 </vt:lpstr>
      <vt:lpstr>PowerPoint 프레젠테이션</vt:lpstr>
      <vt:lpstr>결과 도출</vt:lpstr>
      <vt:lpstr>Appendix : 검증용 논문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Doc2vec 임베딩  실험 셋업</dc:title>
  <dc:creator>김인조</dc:creator>
  <cp:lastModifiedBy>김인조</cp:lastModifiedBy>
  <cp:revision>16</cp:revision>
  <dcterms:created xsi:type="dcterms:W3CDTF">2021-09-07T14:39:12Z</dcterms:created>
  <dcterms:modified xsi:type="dcterms:W3CDTF">2021-09-09T03:28:25Z</dcterms:modified>
</cp:coreProperties>
</file>